
<file path=[Content_Types].xml><?xml version="1.0" encoding="utf-8"?>
<Types xmlns="http://schemas.openxmlformats.org/package/2006/content-types">
  <Default Extension="png" ContentType="image/png"/>
  <Default Extension="tmp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56" r:id="rId4"/>
    <p:sldId id="259" r:id="rId5"/>
    <p:sldId id="260" r:id="rId6"/>
    <p:sldId id="261" r:id="rId7"/>
    <p:sldId id="269" r:id="rId8"/>
    <p:sldId id="270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73" d="100"/>
          <a:sy n="73" d="100"/>
        </p:scale>
        <p:origin x="-292" y="-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2.jpeg>
</file>

<file path=ppt/media/image3.png>
</file>

<file path=ppt/media/image4.png>
</file>

<file path=ppt/media/image5.png>
</file>

<file path=ppt/media/image5.svg>
</file>

<file path=ppt/media/image6.tmp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=""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=""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迭代算法及其</a:t>
            </a:r>
            <a:r>
              <a:rPr lang="en-US" altLang="zh-CN" sz="24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while</a:t>
            </a:r>
            <a:r>
              <a:rPr lang="zh-CN" altLang="en-US" sz="24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语句实现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=""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=""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3.6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image" Target="../media/image6.tmp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21.xml"/><Relationship Id="rId3" Type="http://schemas.openxmlformats.org/officeDocument/2006/relationships/tags" Target="../tags/tag16.xml"/><Relationship Id="rId7" Type="http://schemas.openxmlformats.org/officeDocument/2006/relationships/tags" Target="../tags/tag20.xml"/><Relationship Id="rId12" Type="http://schemas.openxmlformats.org/officeDocument/2006/relationships/image" Target="../media/image6.tmp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18.xml"/><Relationship Id="rId10" Type="http://schemas.openxmlformats.org/officeDocument/2006/relationships/tags" Target="../tags/tag23.xml"/><Relationship Id="rId4" Type="http://schemas.openxmlformats.org/officeDocument/2006/relationships/tags" Target="../tags/tag17.xml"/><Relationship Id="rId9" Type="http://schemas.openxmlformats.org/officeDocument/2006/relationships/tags" Target="../tags/tag2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=""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=""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=""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迭代算法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及其</a:t>
            </a:r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while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语句实现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="" xmlns:a16="http://schemas.microsoft.com/office/drawing/2014/main" id="{2FA1564B-77BB-45C3-8AEC-F5E9EC485835}"/>
              </a:ext>
            </a:extLst>
          </p:cNvPr>
          <p:cNvGrpSpPr/>
          <p:nvPr/>
        </p:nvGrpSpPr>
        <p:grpSpPr>
          <a:xfrm>
            <a:off x="4188196" y="1603604"/>
            <a:ext cx="4689104" cy="4212996"/>
            <a:chOff x="4188196" y="2127479"/>
            <a:chExt cx="3910692" cy="3650794"/>
          </a:xfrm>
        </p:grpSpPr>
        <p:grpSp>
          <p:nvGrpSpPr>
            <p:cNvPr id="13" name="组合 12">
              <a:extLst>
                <a:ext uri="{FF2B5EF4-FFF2-40B4-BE49-F238E27FC236}">
                  <a16:creationId xmlns="" xmlns:a16="http://schemas.microsoft.com/office/drawing/2014/main" id="{6D45343F-1900-485A-9ECB-982A06ADF2D3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18" name="任意多边形 93">
                <a:extLst>
                  <a:ext uri="{FF2B5EF4-FFF2-40B4-BE49-F238E27FC236}">
                    <a16:creationId xmlns="" xmlns:a16="http://schemas.microsoft.com/office/drawing/2014/main" id="{B1681F85-BCA4-4653-876E-1D57A77DE958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12" name="矩形: 圆角 11">
                <a:extLst>
                  <a:ext uri="{FF2B5EF4-FFF2-40B4-BE49-F238E27FC236}">
                    <a16:creationId xmlns="" xmlns:a16="http://schemas.microsoft.com/office/drawing/2014/main" id="{518762C1-DC2E-407E-9A45-CD9496ED4E7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任意多边形 93">
                <a:extLst>
                  <a:ext uri="{FF2B5EF4-FFF2-40B4-BE49-F238E27FC236}">
                    <a16:creationId xmlns="" xmlns:a16="http://schemas.microsoft.com/office/drawing/2014/main" id="{49D8CA9D-9775-44BF-A4E8-DB33A6C6DEAA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1" name="任意多边形 93">
                <a:extLst>
                  <a:ext uri="{FF2B5EF4-FFF2-40B4-BE49-F238E27FC236}">
                    <a16:creationId xmlns="" xmlns:a16="http://schemas.microsoft.com/office/drawing/2014/main" id="{2742D926-8D0E-46DB-BE59-F9E479AC4D65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5" name="任意多边形 93">
                <a:extLst>
                  <a:ext uri="{FF2B5EF4-FFF2-40B4-BE49-F238E27FC236}">
                    <a16:creationId xmlns="" xmlns:a16="http://schemas.microsoft.com/office/drawing/2014/main" id="{C1DF7E33-1A19-4EA8-BAFD-E6DA9EFB0BDE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19" name="直接连接符 18">
              <a:extLst>
                <a:ext uri="{FF2B5EF4-FFF2-40B4-BE49-F238E27FC236}">
                  <a16:creationId xmlns="" xmlns:a16="http://schemas.microsoft.com/office/drawing/2014/main" id="{92AF8A1D-BD95-435C-9EB9-38B1B5FCF25E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="" xmlns:a16="http://schemas.microsoft.com/office/drawing/2014/main" id="{18E7DF1B-7627-481A-99E9-0391B9B7E4E1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="" xmlns:a16="http://schemas.microsoft.com/office/drawing/2014/main" id="{20586DEF-70BB-41B3-8365-46C94E68FA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="" xmlns:a16="http://schemas.microsoft.com/office/drawing/2014/main" id="{BEFF71F3-2623-4755-92AB-E7E4FB0A57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/>
          <a:srcRect b="19712"/>
          <a:stretch/>
        </p:blipFill>
        <p:spPr>
          <a:xfrm>
            <a:off x="4728229" y="1922608"/>
            <a:ext cx="3691662" cy="362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594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="" xmlns:a16="http://schemas.microsoft.com/office/drawing/2014/main" id="{1CF5272C-61EA-4BA6-82C3-D2C8BC9DBDDA}"/>
              </a:ext>
            </a:extLst>
          </p:cNvPr>
          <p:cNvGrpSpPr/>
          <p:nvPr/>
        </p:nvGrpSpPr>
        <p:grpSpPr>
          <a:xfrm>
            <a:off x="679946" y="827879"/>
            <a:ext cx="10490119" cy="1013743"/>
            <a:chOff x="679946" y="943242"/>
            <a:chExt cx="10490119" cy="1013743"/>
          </a:xfrm>
        </p:grpSpPr>
        <p:sp>
          <p:nvSpPr>
            <p:cNvPr id="2" name="矩形 1">
              <a:extLst>
                <a:ext uri="{FF2B5EF4-FFF2-40B4-BE49-F238E27FC236}">
                  <a16:creationId xmlns="" xmlns:a16="http://schemas.microsoft.com/office/drawing/2014/main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="" xmlns:a16="http://schemas.microsoft.com/office/drawing/2014/main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="" xmlns:a16="http://schemas.microsoft.com/office/drawing/2014/main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="" xmlns:a16="http://schemas.microsoft.com/office/drawing/2014/main" id="{24A16E77-BFB8-4B9F-96F7-EE8A63046BF1}"/>
                </a:ext>
              </a:extLst>
            </p:cNvPr>
            <p:cNvSpPr txBox="1"/>
            <p:nvPr/>
          </p:nvSpPr>
          <p:spPr>
            <a:xfrm>
              <a:off x="2226261" y="1091805"/>
              <a:ext cx="85888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编写程序，使用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do…while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语句实现“计算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1+2+3,…,+100”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的问题。 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="" xmlns:a16="http://schemas.microsoft.com/office/drawing/2014/main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="" xmlns:a16="http://schemas.microsoft.com/office/drawing/2014/main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="" xmlns:a16="http://schemas.microsoft.com/office/drawing/2014/main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="" xmlns:a16="http://schemas.microsoft.com/office/drawing/2014/main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="" xmlns:a16="http://schemas.microsoft.com/office/drawing/2014/main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="" xmlns:a16="http://schemas.microsoft.com/office/drawing/2014/main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2775547" y="2048289"/>
            <a:ext cx="689121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hangingPunct="0"/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 hangingPunct="0"/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 hangingPunct="0"/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i = 1, sum = 0;</a:t>
            </a:r>
          </a:p>
          <a:p>
            <a:pPr hangingPunct="0"/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do</a:t>
            </a:r>
          </a:p>
          <a:p>
            <a:pPr hangingPunct="0"/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pPr hangingPunct="0"/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sum =sum+i;</a:t>
            </a:r>
          </a:p>
          <a:p>
            <a:pPr hangingPunct="0"/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i++;</a:t>
            </a:r>
          </a:p>
          <a:p>
            <a:pPr hangingPunct="0"/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pPr hangingPunct="0"/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while (i&lt;=100);		</a:t>
            </a:r>
            <a:r>
              <a:rPr lang="zh-CN" altLang="zh-CN" sz="20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//</a:t>
            </a:r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分号不能缺省</a:t>
            </a:r>
          </a:p>
          <a:p>
            <a:pPr hangingPunct="0"/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&lt;&lt;"1+2+3+,…,+100</a:t>
            </a:r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的结果为：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"&lt;&lt;sum&lt;&lt;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endParaRPr lang="zh-CN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hangingPunct="0"/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 hangingPunct="0"/>
            <a:r>
              <a:rPr lang="zh-CN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=""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2129943" y="1952360"/>
            <a:ext cx="7785582" cy="4564818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=""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=""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=""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=""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=""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=""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=""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=""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=""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639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99363" y="2362717"/>
            <a:ext cx="88448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使用计算思维中经常使用的迭代思想，设计出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迭代算法，可以将算法中重复步骤简要、清楚地描述出来，使算法变短因而增加其可读性。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设计迭代算法，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</a:t>
            </a:r>
            <a:r>
              <a:rPr lang="zh-CN" altLang="en-US" sz="24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要确定需要</a:t>
            </a: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重复的操作或操作集合，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然后</a:t>
            </a: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确定需要进行多少次这样的循环。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=""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1973353" cy="461665"/>
            <a:chOff x="515938" y="1091211"/>
            <a:chExt cx="1973353" cy="461665"/>
          </a:xfrm>
        </p:grpSpPr>
        <p:grpSp>
          <p:nvGrpSpPr>
            <p:cNvPr id="12" name="组合 11">
              <a:extLst>
                <a:ext uri="{FF2B5EF4-FFF2-40B4-BE49-F238E27FC236}">
                  <a16:creationId xmlns=""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=""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=""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=""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=""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=""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=""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=""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=""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=""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1507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迭代算法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=""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=""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=""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=""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=""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=""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=""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=""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=""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=""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="" xmlns:a16="http://schemas.microsoft.com/office/drawing/2014/main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248191" y="1927518"/>
            <a:ext cx="3947651" cy="4059982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="" xmlns:a16="http://schemas.microsoft.com/office/drawing/2014/main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1585639" y="2886056"/>
            <a:ext cx="3331973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可以发现该问题需要重复的操作是乘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，这个操作需要重复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次。所以，解决该问题的迭代算法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如右表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所示。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=""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679948" y="1028702"/>
            <a:ext cx="5636173" cy="539885"/>
            <a:chOff x="679948" y="1028702"/>
            <a:chExt cx="5636173" cy="539885"/>
          </a:xfrm>
        </p:grpSpPr>
        <p:sp>
          <p:nvSpPr>
            <p:cNvPr id="27" name="矩形 26">
              <a:extLst>
                <a:ext uri="{FF2B5EF4-FFF2-40B4-BE49-F238E27FC236}">
                  <a16:creationId xmlns=""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=""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=""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=""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2" y="1060569"/>
              <a:ext cx="4070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设计“计算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baseline="30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”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的迭代算法。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=""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=""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=""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=""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=""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=""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" name="Rectangle 3">
            <a:extLst>
              <a:ext uri="{FF2B5EF4-FFF2-40B4-BE49-F238E27FC236}">
                <a16:creationId xmlns="" xmlns:a16="http://schemas.microsoft.com/office/drawing/2014/main" id="{B69475CD-0123-44C7-9CBB-447E4F636AC0}"/>
              </a:ext>
            </a:extLst>
          </p:cNvPr>
          <p:cNvSpPr txBox="1">
            <a:spLocks noChangeArrowheads="1"/>
          </p:cNvSpPr>
          <p:nvPr/>
        </p:nvSpPr>
        <p:spPr>
          <a:xfrm>
            <a:off x="1602731" y="2334704"/>
            <a:ext cx="2127999" cy="561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问题求解思路</a:t>
            </a:r>
            <a:r>
              <a:rPr lang="en-US" altLang="zh-CN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9" name="表格 48">
            <a:extLst>
              <a:ext uri="{FF2B5EF4-FFF2-40B4-BE49-F238E27FC236}">
                <a16:creationId xmlns="" xmlns:a16="http://schemas.microsoft.com/office/drawing/2014/main" id="{D5B3C37A-A0A3-427F-B14F-717B55C71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007439"/>
              </p:ext>
            </p:extLst>
          </p:nvPr>
        </p:nvGraphicFramePr>
        <p:xfrm>
          <a:off x="6186792" y="2408415"/>
          <a:ext cx="5184576" cy="3062064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94503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23953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48675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步骤</a:t>
                      </a: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处理</a:t>
                      </a:r>
                    </a:p>
                  </a:txBody>
                  <a:tcPr marL="68580" marR="68580" marT="0" marB="0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72575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1938" algn="l"/>
                          <a:tab pos="525463" algn="l"/>
                          <a:tab pos="787400" algn="l"/>
                          <a:tab pos="1050925" algn="l"/>
                          <a:tab pos="1314450" algn="l"/>
                          <a:tab pos="1576388" algn="l"/>
                          <a:tab pos="1839913" algn="l"/>
                          <a:tab pos="2101850" algn="l"/>
                          <a:tab pos="2365375" algn="l"/>
                          <a:tab pos="2628900" algn="l"/>
                        </a:tabLst>
                      </a:pPr>
                      <a:r>
                        <a:rPr lang="en-US" alt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</a:t>
                      </a:r>
                      <a:r>
                        <a:rPr 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输</a:t>
                      </a:r>
                      <a:r>
                        <a:rPr 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入</a:t>
                      </a:r>
                      <a:r>
                        <a:rPr 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的幂次</a:t>
                      </a:r>
                      <a:r>
                        <a:rPr 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n</a:t>
                      </a: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56934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</a:t>
                      </a:r>
                      <a:r>
                        <a:rPr 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将</a:t>
                      </a:r>
                      <a:r>
                        <a:rPr 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存放结果的</a:t>
                      </a:r>
                      <a:r>
                        <a:rPr 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power</a:t>
                      </a:r>
                      <a:r>
                        <a:rPr 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置为</a:t>
                      </a:r>
                      <a:r>
                        <a:rPr 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967132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</a:t>
                      </a:r>
                      <a:r>
                        <a:rPr 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重</a:t>
                      </a:r>
                      <a:r>
                        <a:rPr 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复</a:t>
                      </a:r>
                      <a:r>
                        <a:rPr 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次下面的操作：</a:t>
                      </a:r>
                    </a:p>
                    <a:p>
                      <a:pPr indent="197485"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power=power</a:t>
                      </a:r>
                      <a:r>
                        <a:rPr 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×</a:t>
                      </a:r>
                      <a:r>
                        <a:rPr 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99663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 </a:t>
                      </a:r>
                      <a:r>
                        <a:rPr lang="zh-CN" sz="2400" kern="100" dirty="0" smtClean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输</a:t>
                      </a:r>
                      <a:r>
                        <a:rPr 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出结果</a:t>
                      </a:r>
                      <a:endParaRPr lang="zh-CN" sz="2400" kern="100" dirty="0">
                        <a:solidFill>
                          <a:schemeClr val="tx2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54" name="组合 53">
            <a:extLst>
              <a:ext uri="{FF2B5EF4-FFF2-40B4-BE49-F238E27FC236}">
                <a16:creationId xmlns="" xmlns:a16="http://schemas.microsoft.com/office/drawing/2014/main" id="{0C84BCBB-8523-4C6C-B083-BE43D651B747}"/>
              </a:ext>
            </a:extLst>
          </p:cNvPr>
          <p:cNvGrpSpPr/>
          <p:nvPr/>
        </p:nvGrpSpPr>
        <p:grpSpPr>
          <a:xfrm>
            <a:off x="6481874" y="2802147"/>
            <a:ext cx="375272" cy="2668332"/>
            <a:chOff x="6481874" y="2547517"/>
            <a:chExt cx="375272" cy="2668332"/>
          </a:xfrm>
        </p:grpSpPr>
        <p:sp>
          <p:nvSpPr>
            <p:cNvPr id="50" name="Rectangle 3">
              <a:extLst>
                <a:ext uri="{FF2B5EF4-FFF2-40B4-BE49-F238E27FC236}">
                  <a16:creationId xmlns="" xmlns:a16="http://schemas.microsoft.com/office/drawing/2014/main" id="{3F8BEFF4-EF3E-4208-8BF4-B28E7B929223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481874" y="2547517"/>
              <a:ext cx="375272" cy="56110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Rectangle 3">
              <a:extLst>
                <a:ext uri="{FF2B5EF4-FFF2-40B4-BE49-F238E27FC236}">
                  <a16:creationId xmlns="" xmlns:a16="http://schemas.microsoft.com/office/drawing/2014/main" id="{A851A799-507F-4282-95FC-E49E00917050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481874" y="3134092"/>
              <a:ext cx="375272" cy="56110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Rectangle 3">
              <a:extLst>
                <a:ext uri="{FF2B5EF4-FFF2-40B4-BE49-F238E27FC236}">
                  <a16:creationId xmlns="" xmlns:a16="http://schemas.microsoft.com/office/drawing/2014/main" id="{9FA7BF2F-D7E1-46BA-81CD-275F40BFACF7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481874" y="3933791"/>
              <a:ext cx="375272" cy="56110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Rectangle 3">
              <a:extLst>
                <a:ext uri="{FF2B5EF4-FFF2-40B4-BE49-F238E27FC236}">
                  <a16:creationId xmlns="" xmlns:a16="http://schemas.microsoft.com/office/drawing/2014/main" id="{1F71E76A-9D8A-401E-BE9B-50D2C463FE80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481874" y="4654740"/>
              <a:ext cx="375272" cy="56110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=""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1091211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=""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=""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=""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=""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=""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=""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=""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=""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=""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=""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提供的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while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语句实现迭代算法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EBC1E8D5-0DEC-41A6-BDE1-5C80DCB35CA2}"/>
              </a:ext>
            </a:extLst>
          </p:cNvPr>
          <p:cNvSpPr txBox="1"/>
          <p:nvPr/>
        </p:nvSpPr>
        <p:spPr>
          <a:xfrm>
            <a:off x="4946428" y="2145868"/>
            <a:ext cx="22991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while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的语法格式为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="" xmlns:a16="http://schemas.microsoft.com/office/drawing/2014/main" id="{07C7A97E-1876-41C0-BBD4-607CCAD7C5FA}"/>
              </a:ext>
            </a:extLst>
          </p:cNvPr>
          <p:cNvSpPr txBox="1"/>
          <p:nvPr/>
        </p:nvSpPr>
        <p:spPr>
          <a:xfrm>
            <a:off x="4712700" y="3719055"/>
            <a:ext cx="2766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while (&lt;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测试条件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 </a:t>
            </a:r>
          </a:p>
          <a:p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循环体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="" xmlns:a16="http://schemas.microsoft.com/office/drawing/2014/main" id="{65AC6D54-E936-436D-837C-3E5A9D7E69D3}"/>
              </a:ext>
            </a:extLst>
          </p:cNvPr>
          <p:cNvGrpSpPr/>
          <p:nvPr/>
        </p:nvGrpSpPr>
        <p:grpSpPr>
          <a:xfrm>
            <a:off x="4261075" y="1965554"/>
            <a:ext cx="3669847" cy="3358921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="" xmlns:a16="http://schemas.microsoft.com/office/drawing/2014/main" id="{C0B1C927-0E64-4A71-AE24-CA0F8858451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8" name="任意多边形 93">
                <a:extLst>
                  <a:ext uri="{FF2B5EF4-FFF2-40B4-BE49-F238E27FC236}">
                    <a16:creationId xmlns="" xmlns:a16="http://schemas.microsoft.com/office/drawing/2014/main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="" xmlns:a16="http://schemas.microsoft.com/office/drawing/2014/main" id="{7397C460-3F2F-4B94-B7D9-41CA901E1EB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任意多边形 93">
                <a:extLst>
                  <a:ext uri="{FF2B5EF4-FFF2-40B4-BE49-F238E27FC236}">
                    <a16:creationId xmlns="" xmlns:a16="http://schemas.microsoft.com/office/drawing/2014/main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任意多边形 93">
                <a:extLst>
                  <a:ext uri="{FF2B5EF4-FFF2-40B4-BE49-F238E27FC236}">
                    <a16:creationId xmlns="" xmlns:a16="http://schemas.microsoft.com/office/drawing/2014/main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="" xmlns:a16="http://schemas.microsoft.com/office/drawing/2014/main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="" xmlns:a16="http://schemas.microsoft.com/office/drawing/2014/main" id="{496D3140-5F60-4ABF-8FC6-A7C689E33F2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="" xmlns:a16="http://schemas.microsoft.com/office/drawing/2014/main" id="{6C7AEB34-6EFD-4774-92EC-2FC23160B42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="" xmlns:a16="http://schemas.microsoft.com/office/drawing/2014/main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="" xmlns:a16="http://schemas.microsoft.com/office/drawing/2014/main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直接连接符 13">
            <a:extLst>
              <a:ext uri="{FF2B5EF4-FFF2-40B4-BE49-F238E27FC236}">
                <a16:creationId xmlns="" xmlns:a16="http://schemas.microsoft.com/office/drawing/2014/main" id="{03942ABD-9278-4D22-8037-BF58A93ACDAF}"/>
              </a:ext>
            </a:extLst>
          </p:cNvPr>
          <p:cNvCxnSpPr/>
          <p:nvPr/>
        </p:nvCxnSpPr>
        <p:spPr>
          <a:xfrm>
            <a:off x="4457816" y="3067996"/>
            <a:ext cx="317436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="" xmlns:a16="http://schemas.microsoft.com/office/drawing/2014/main" id="{DCCEBA2A-F374-4266-9B1C-499FBCAE66F4}"/>
              </a:ext>
            </a:extLst>
          </p:cNvPr>
          <p:cNvCxnSpPr/>
          <p:nvPr/>
        </p:nvCxnSpPr>
        <p:spPr>
          <a:xfrm>
            <a:off x="4457816" y="3115621"/>
            <a:ext cx="317436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704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="" xmlns:a16="http://schemas.microsoft.com/office/drawing/2014/main" id="{41CF4841-855C-422D-9588-58B18C0F5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555" y="1765949"/>
            <a:ext cx="3116166" cy="3261385"/>
          </a:xfrm>
          <a:prstGeom prst="rect">
            <a:avLst/>
          </a:prstGeom>
        </p:spPr>
      </p:pic>
      <p:grpSp>
        <p:nvGrpSpPr>
          <p:cNvPr id="34" name="组合 33">
            <a:extLst>
              <a:ext uri="{FF2B5EF4-FFF2-40B4-BE49-F238E27FC236}">
                <a16:creationId xmlns="" xmlns:a16="http://schemas.microsoft.com/office/drawing/2014/main" id="{2FA1564B-77BB-45C3-8AEC-F5E9EC485835}"/>
              </a:ext>
            </a:extLst>
          </p:cNvPr>
          <p:cNvGrpSpPr/>
          <p:nvPr/>
        </p:nvGrpSpPr>
        <p:grpSpPr>
          <a:xfrm>
            <a:off x="4188196" y="1603604"/>
            <a:ext cx="3910692" cy="3650794"/>
            <a:chOff x="4188196" y="2127479"/>
            <a:chExt cx="3910692" cy="3650794"/>
          </a:xfrm>
        </p:grpSpPr>
        <p:grpSp>
          <p:nvGrpSpPr>
            <p:cNvPr id="13" name="组合 12">
              <a:extLst>
                <a:ext uri="{FF2B5EF4-FFF2-40B4-BE49-F238E27FC236}">
                  <a16:creationId xmlns="" xmlns:a16="http://schemas.microsoft.com/office/drawing/2014/main" id="{6D45343F-1900-485A-9ECB-982A06ADF2D3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18" name="任意多边形 93">
                <a:extLst>
                  <a:ext uri="{FF2B5EF4-FFF2-40B4-BE49-F238E27FC236}">
                    <a16:creationId xmlns="" xmlns:a16="http://schemas.microsoft.com/office/drawing/2014/main" id="{B1681F85-BCA4-4653-876E-1D57A77DE958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12" name="矩形: 圆角 11">
                <a:extLst>
                  <a:ext uri="{FF2B5EF4-FFF2-40B4-BE49-F238E27FC236}">
                    <a16:creationId xmlns="" xmlns:a16="http://schemas.microsoft.com/office/drawing/2014/main" id="{518762C1-DC2E-407E-9A45-CD9496ED4E7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任意多边形 93">
                <a:extLst>
                  <a:ext uri="{FF2B5EF4-FFF2-40B4-BE49-F238E27FC236}">
                    <a16:creationId xmlns="" xmlns:a16="http://schemas.microsoft.com/office/drawing/2014/main" id="{49D8CA9D-9775-44BF-A4E8-DB33A6C6DEAA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1" name="任意多边形 93">
                <a:extLst>
                  <a:ext uri="{FF2B5EF4-FFF2-40B4-BE49-F238E27FC236}">
                    <a16:creationId xmlns="" xmlns:a16="http://schemas.microsoft.com/office/drawing/2014/main" id="{2742D926-8D0E-46DB-BE59-F9E479AC4D65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5" name="任意多边形 93">
                <a:extLst>
                  <a:ext uri="{FF2B5EF4-FFF2-40B4-BE49-F238E27FC236}">
                    <a16:creationId xmlns="" xmlns:a16="http://schemas.microsoft.com/office/drawing/2014/main" id="{C1DF7E33-1A19-4EA8-BAFD-E6DA9EFB0BDE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19" name="直接连接符 18">
              <a:extLst>
                <a:ext uri="{FF2B5EF4-FFF2-40B4-BE49-F238E27FC236}">
                  <a16:creationId xmlns="" xmlns:a16="http://schemas.microsoft.com/office/drawing/2014/main" id="{92AF8A1D-BD95-435C-9EB9-38B1B5FCF25E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="" xmlns:a16="http://schemas.microsoft.com/office/drawing/2014/main" id="{18E7DF1B-7627-481A-99E9-0391B9B7E4E1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="" xmlns:a16="http://schemas.microsoft.com/office/drawing/2014/main" id="{20586DEF-70BB-41B3-8365-46C94E68FA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="" xmlns:a16="http://schemas.microsoft.com/office/drawing/2014/main" id="{BEFF71F3-2623-4755-92AB-E7E4FB0A57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2540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="" xmlns:a16="http://schemas.microsoft.com/office/drawing/2014/main" id="{1CF5272C-61EA-4BA6-82C3-D2C8BC9DBDDA}"/>
              </a:ext>
            </a:extLst>
          </p:cNvPr>
          <p:cNvGrpSpPr/>
          <p:nvPr/>
        </p:nvGrpSpPr>
        <p:grpSpPr>
          <a:xfrm>
            <a:off x="679946" y="827879"/>
            <a:ext cx="10490119" cy="1013743"/>
            <a:chOff x="679946" y="943242"/>
            <a:chExt cx="10490119" cy="1013743"/>
          </a:xfrm>
        </p:grpSpPr>
        <p:sp>
          <p:nvSpPr>
            <p:cNvPr id="2" name="矩形 1">
              <a:extLst>
                <a:ext uri="{FF2B5EF4-FFF2-40B4-BE49-F238E27FC236}">
                  <a16:creationId xmlns="" xmlns:a16="http://schemas.microsoft.com/office/drawing/2014/main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="" xmlns:a16="http://schemas.microsoft.com/office/drawing/2014/main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="" xmlns:a16="http://schemas.microsoft.com/office/drawing/2014/main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="" xmlns:a16="http://schemas.microsoft.com/office/drawing/2014/main" id="{24A16E77-BFB8-4B9F-96F7-EE8A63046BF1}"/>
                </a:ext>
              </a:extLst>
            </p:cNvPr>
            <p:cNvSpPr txBox="1"/>
            <p:nvPr/>
          </p:nvSpPr>
          <p:spPr>
            <a:xfrm>
              <a:off x="2129943" y="1038572"/>
              <a:ext cx="90187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根据前面给出的迭代算法，编写程序，用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提供的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while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语句实现“计算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baseline="30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”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的问题。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="" xmlns:a16="http://schemas.microsoft.com/office/drawing/2014/main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="" xmlns:a16="http://schemas.microsoft.com/office/drawing/2014/main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="" xmlns:a16="http://schemas.microsoft.com/office/drawing/2014/main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="" xmlns:a16="http://schemas.microsoft.com/office/drawing/2014/main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="" xmlns:a16="http://schemas.microsoft.com/office/drawing/2014/main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="" xmlns:a16="http://schemas.microsoft.com/office/drawing/2014/main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3476745" y="1933310"/>
            <a:ext cx="689121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i,n,power;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cout&lt;&lt;"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请输入幂次：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"&lt;&lt;endl;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cin&gt;&gt;n;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power=1;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i=1;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while (i&lt;=n)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power=power*2;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i++;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 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cout&lt;&lt;"2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次幂为：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"&lt;&lt;power&lt;&lt;endl;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=""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2129943" y="1952360"/>
            <a:ext cx="7785582" cy="4564818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=""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=""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=""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=""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=""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=""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=""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=""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=""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>
            <p:custDataLst>
              <p:tags r:id="rId2"/>
            </p:custDataLst>
          </p:nvPr>
        </p:nvSpPr>
        <p:spPr>
          <a:xfrm>
            <a:off x="1219200" y="428625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while </a:t>
            </a:r>
            <a:r>
              <a:rPr lang="zh-CN" altLang="en-US" sz="2600" dirty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语句的测试条件可以空吗？</a:t>
            </a:r>
          </a:p>
        </p:txBody>
      </p:sp>
      <p:sp>
        <p:nvSpPr>
          <p:cNvPr id="12" name="Rounded Rectangle 11"/>
          <p:cNvSpPr/>
          <p:nvPr>
            <p:custDataLst>
              <p:tags r:id="rId3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/>
                <a:ea typeface="Microsoft Yahei"/>
                <a:sym typeface="Microsoft Yahei"/>
              </a:rPr>
              <a:t>提交</a:t>
            </a:r>
            <a:endParaRPr lang="zh-CN" altLang="en-US" sz="1600">
              <a:solidFill>
                <a:srgbClr val="FFFFFF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9" name="TextBox 18"/>
          <p:cNvSpPr txBox="1"/>
          <p:nvPr>
            <p:custDataLst>
              <p:tags r:id="rId4"/>
            </p:custDataLst>
          </p:nvPr>
        </p:nvSpPr>
        <p:spPr>
          <a:xfrm>
            <a:off x="2438400" y="27860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可以</a:t>
            </a:r>
            <a:endParaRPr lang="zh-CN" altLang="en-US" sz="2600" dirty="0">
              <a:solidFill>
                <a:srgbClr val="000000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20" name="TextBox 19"/>
          <p:cNvSpPr txBox="1"/>
          <p:nvPr>
            <p:custDataLst>
              <p:tags r:id="rId5"/>
            </p:custDataLst>
          </p:nvPr>
        </p:nvSpPr>
        <p:spPr>
          <a:xfrm>
            <a:off x="2438400" y="364331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zh-CN" altLang="en-US" sz="2600" dirty="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不可以</a:t>
            </a:r>
            <a:endParaRPr lang="zh-CN" altLang="en-US" sz="2600" dirty="0">
              <a:solidFill>
                <a:srgbClr val="000000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21" name="Oval 20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571625" y="2850356"/>
            <a:ext cx="514350" cy="514350"/>
          </a:xfrm>
          <a:prstGeom prst="ellipse">
            <a:avLst/>
          </a:prstGeom>
          <a:solidFill>
            <a:srgbClr val="808080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/>
                <a:ea typeface="Microsoft Yahei"/>
                <a:sym typeface="Microsoft Yahei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22" name="Oval 21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571625" y="3707606"/>
            <a:ext cx="514350" cy="514350"/>
          </a:xfrm>
          <a:prstGeom prst="ellipse">
            <a:avLst/>
          </a:prstGeom>
          <a:solidFill>
            <a:srgbClr val="00FF00"/>
          </a:solidFill>
          <a:ln w="254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/>
                <a:ea typeface="Microsoft Yahei"/>
                <a:sym typeface="Microsoft Yahei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/>
              <a:ea typeface="Microsoft Yahei"/>
              <a:sym typeface="Microsoft Yahei"/>
            </a:endParaRPr>
          </a:p>
        </p:txBody>
      </p:sp>
      <p:grpSp>
        <p:nvGrpSpPr>
          <p:cNvPr id="17" name="Group 16"/>
          <p:cNvGrpSpPr/>
          <p:nvPr>
            <p:custDataLst>
              <p:tags r:id="rId8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13" name="TitleBackground"/>
            <p:cNvSpPr/>
            <p:nvPr>
              <p:custDataLst>
                <p:tags r:id="rId10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2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/>
                  <a:ea typeface="Microsoft Yahei"/>
                  <a:sym typeface="Microsoft Yahei"/>
                </a:rPr>
                <a:t>单选题</a:t>
              </a:r>
              <a:endParaRPr lang="zh-CN" altLang="en-US" sz="260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3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1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</p:grpSp>
      <p:pic>
        <p:nvPicPr>
          <p:cNvPr id="2" name="Picture 1"/>
          <p:cNvPicPr>
            <a:picLocks/>
          </p:cNvPicPr>
          <p:nvPr>
            <p:custDataLst>
              <p:tags r:id="rId9"/>
            </p:custDataLst>
          </p:nvPr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2208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>
            <p:custDataLst>
              <p:tags r:id="rId2"/>
            </p:custDataLst>
          </p:nvPr>
        </p:nvSpPr>
        <p:spPr>
          <a:xfrm>
            <a:off x="1186634" y="876300"/>
            <a:ext cx="9753600" cy="3251563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endParaRPr lang="en-US" altLang="zh-CN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</a:t>
            </a:r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下面代码的运行结果是什么？</a:t>
            </a:r>
            <a:endParaRPr lang="en-US" altLang="zh-CN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</a:t>
            </a:r>
            <a:r>
              <a:rPr lang="en-US" altLang="zh-CN" sz="28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i=1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n=5, power=1</a:t>
            </a:r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endParaRPr lang="en-US" altLang="zh-CN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while 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(i&lt;=n)</a:t>
            </a:r>
            <a:endParaRPr lang="zh-CN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  <a:endParaRPr lang="zh-CN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power=power*2;</a:t>
            </a:r>
            <a:endParaRPr lang="zh-CN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 </a:t>
            </a:r>
            <a:endParaRPr lang="en-US" altLang="zh-CN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</a:t>
            </a:r>
            <a:r>
              <a:rPr lang="en-US" altLang="zh-CN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&lt;&lt;"2</a:t>
            </a:r>
            <a:r>
              <a:rPr lang="zh-CN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次</a:t>
            </a:r>
            <a:r>
              <a:rPr lang="zh-CN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幂为：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"&lt;&lt;power&lt;&lt;</a:t>
            </a:r>
            <a:r>
              <a:rPr lang="en-US" altLang="zh-CN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endParaRPr lang="zh-CN" altLang="zh-CN" sz="28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Rounded Rectangle 3"/>
          <p:cNvSpPr/>
          <p:nvPr>
            <p:custDataLst>
              <p:tags r:id="rId3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/>
                <a:ea typeface="Microsoft Yahei"/>
                <a:sym typeface="Microsoft Yahei"/>
              </a:rPr>
              <a:t>作答</a:t>
            </a:r>
            <a:endParaRPr lang="zh-CN" altLang="en-US" sz="1600">
              <a:solidFill>
                <a:srgbClr val="FFFFFF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0" name="Rectangle 9"/>
          <p:cNvSpPr/>
          <p:nvPr>
            <p:custDataLst>
              <p:tags r:id="rId4"/>
            </p:custDataLst>
          </p:nvPr>
        </p:nvSpPr>
        <p:spPr>
          <a:xfrm>
            <a:off x="0" y="5727383"/>
            <a:ext cx="12192000" cy="487680"/>
          </a:xfrm>
          <a:prstGeom prst="rect">
            <a:avLst/>
          </a:prstGeom>
          <a:solidFill>
            <a:srgbClr val="FBFAE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r>
              <a:rPr lang="zh-CN" altLang="en-US" sz="16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正常使用主观题需</a:t>
            </a:r>
            <a:r>
              <a:rPr lang="en-US" altLang="zh-CN" sz="16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2.0</a:t>
            </a:r>
            <a:r>
              <a:rPr lang="zh-CN" altLang="en-US" sz="16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以上版本雨课堂</a:t>
            </a:r>
            <a:endParaRPr lang="zh-CN" altLang="en-US" sz="1600">
              <a:solidFill>
                <a:srgbClr val="F84F41"/>
              </a:solidFill>
              <a:latin typeface="Microsoft Yahei"/>
              <a:ea typeface="Microsoft Yahei"/>
              <a:sym typeface="Microsoft Yahei"/>
            </a:endParaRPr>
          </a:p>
        </p:txBody>
      </p:sp>
      <p:grpSp>
        <p:nvGrpSpPr>
          <p:cNvPr id="9" name="Group 8"/>
          <p:cNvGrpSpPr/>
          <p:nvPr>
            <p:custDataLst>
              <p:tags r:id="rId5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5" name="TitleBackground"/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ColorBlock"/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TypeText"/>
            <p:cNvSpPr txBox="1"/>
            <p:nvPr>
              <p:custDataLst>
                <p:tags r:id="rId9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/>
                  <a:ea typeface="Microsoft Yahei"/>
                  <a:sym typeface="Microsoft Yahei"/>
                </a:rPr>
                <a:t>主观题</a:t>
              </a:r>
              <a:endParaRPr lang="zh-CN" altLang="en-US" sz="260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  <p:sp>
          <p:nvSpPr>
            <p:cNvPr id="8" name="TipText"/>
            <p:cNvSpPr txBox="1"/>
            <p:nvPr>
              <p:custDataLst>
                <p:tags r:id="rId10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1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</p:grpSp>
      <p:pic>
        <p:nvPicPr>
          <p:cNvPr id="2" name="Picture 1"/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8371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=""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1091211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=""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=""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=""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=""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=""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=""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=""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=""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=""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=""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提供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</a:t>
              </a:r>
              <a:r>
                <a:rPr lang="en-US" altLang="zh-CN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do while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语句实现迭代算法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="" xmlns:a16="http://schemas.microsoft.com/office/drawing/2014/main" id="{EBC1E8D5-0DEC-41A6-BDE1-5C80DCB35CA2}"/>
              </a:ext>
            </a:extLst>
          </p:cNvPr>
          <p:cNvSpPr txBox="1"/>
          <p:nvPr/>
        </p:nvSpPr>
        <p:spPr>
          <a:xfrm>
            <a:off x="4946428" y="2154608"/>
            <a:ext cx="22991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o while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的语法格式为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="" xmlns:a16="http://schemas.microsoft.com/office/drawing/2014/main" id="{65AC6D54-E936-436D-837C-3E5A9D7E69D3}"/>
              </a:ext>
            </a:extLst>
          </p:cNvPr>
          <p:cNvGrpSpPr/>
          <p:nvPr/>
        </p:nvGrpSpPr>
        <p:grpSpPr>
          <a:xfrm>
            <a:off x="4261075" y="1965554"/>
            <a:ext cx="3669847" cy="3358921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="" xmlns:a16="http://schemas.microsoft.com/office/drawing/2014/main" id="{C0B1C927-0E64-4A71-AE24-CA0F8858451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8" name="任意多边形 93">
                <a:extLst>
                  <a:ext uri="{FF2B5EF4-FFF2-40B4-BE49-F238E27FC236}">
                    <a16:creationId xmlns="" xmlns:a16="http://schemas.microsoft.com/office/drawing/2014/main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="" xmlns:a16="http://schemas.microsoft.com/office/drawing/2014/main" id="{7397C460-3F2F-4B94-B7D9-41CA901E1EB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任意多边形 93">
                <a:extLst>
                  <a:ext uri="{FF2B5EF4-FFF2-40B4-BE49-F238E27FC236}">
                    <a16:creationId xmlns="" xmlns:a16="http://schemas.microsoft.com/office/drawing/2014/main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任意多边形 93">
                <a:extLst>
                  <a:ext uri="{FF2B5EF4-FFF2-40B4-BE49-F238E27FC236}">
                    <a16:creationId xmlns="" xmlns:a16="http://schemas.microsoft.com/office/drawing/2014/main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="" xmlns:a16="http://schemas.microsoft.com/office/drawing/2014/main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="" xmlns:a16="http://schemas.microsoft.com/office/drawing/2014/main" id="{496D3140-5F60-4ABF-8FC6-A7C689E33F2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="" xmlns:a16="http://schemas.microsoft.com/office/drawing/2014/main" id="{6C7AEB34-6EFD-4774-92EC-2FC23160B42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="" xmlns:a16="http://schemas.microsoft.com/office/drawing/2014/main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="" xmlns:a16="http://schemas.microsoft.com/office/drawing/2014/main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直接连接符 13">
            <a:extLst>
              <a:ext uri="{FF2B5EF4-FFF2-40B4-BE49-F238E27FC236}">
                <a16:creationId xmlns="" xmlns:a16="http://schemas.microsoft.com/office/drawing/2014/main" id="{03942ABD-9278-4D22-8037-BF58A93ACDAF}"/>
              </a:ext>
            </a:extLst>
          </p:cNvPr>
          <p:cNvCxnSpPr/>
          <p:nvPr/>
        </p:nvCxnSpPr>
        <p:spPr>
          <a:xfrm>
            <a:off x="4457816" y="3067996"/>
            <a:ext cx="317436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="" xmlns:a16="http://schemas.microsoft.com/office/drawing/2014/main" id="{DCCEBA2A-F374-4266-9B1C-499FBCAE66F4}"/>
              </a:ext>
            </a:extLst>
          </p:cNvPr>
          <p:cNvCxnSpPr/>
          <p:nvPr/>
        </p:nvCxnSpPr>
        <p:spPr>
          <a:xfrm>
            <a:off x="4457816" y="3115621"/>
            <a:ext cx="317436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634206" y="3527305"/>
            <a:ext cx="29947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hangingPunct="0"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400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do </a:t>
            </a:r>
            <a:endParaRPr lang="zh-CN" altLang="zh-CN" sz="2400" kern="1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hangingPunct="0"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400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&lt;</a:t>
            </a:r>
            <a:r>
              <a:rPr lang="zh-CN" altLang="zh-CN" sz="2400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循环体</a:t>
            </a:r>
            <a:r>
              <a:rPr lang="en-US" altLang="zh-CN" sz="2400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endParaRPr lang="zh-CN" altLang="zh-CN" sz="2400" kern="1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hangingPunct="0"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400" kern="1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while </a:t>
            </a:r>
            <a:r>
              <a:rPr lang="en-US" altLang="zh-CN" sz="2400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(&lt;</a:t>
            </a:r>
            <a:r>
              <a:rPr lang="zh-CN" altLang="zh-CN" sz="2400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测试条件</a:t>
            </a:r>
            <a:r>
              <a:rPr lang="en-US" altLang="zh-CN" sz="2400" kern="1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&gt;);</a:t>
            </a:r>
            <a:endParaRPr lang="zh-CN" altLang="zh-CN" sz="2400" kern="1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97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ShortAnswer"/>
  <p:tag name="PROBLEMSCORE" val="1.0"/>
  <p:tag name="PROBLEMVOICEALLOWED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ShortAnswer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" val="PRODUCTVERSIONTIP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ShortAnsw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Polling"/>
  <p:tag name="RAINBULLET" val="Wrong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Polling"/>
  <p:tag name="RAINBULLET" val="Correct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425</Words>
  <Application>Microsoft Office PowerPoint</Application>
  <PresentationFormat>Custom</PresentationFormat>
  <Paragraphs>81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44</cp:revision>
  <dcterms:created xsi:type="dcterms:W3CDTF">2018-07-20T07:37:48Z</dcterms:created>
  <dcterms:modified xsi:type="dcterms:W3CDTF">2019-10-28T07:38:28Z</dcterms:modified>
</cp:coreProperties>
</file>

<file path=docProps/thumbnail.jpeg>
</file>